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1"/>
  </p:notesMasterIdLst>
  <p:sldIdLst>
    <p:sldId id="256" r:id="rId2"/>
    <p:sldId id="258" r:id="rId3"/>
    <p:sldId id="259" r:id="rId4"/>
    <p:sldId id="275" r:id="rId5"/>
    <p:sldId id="276" r:id="rId6"/>
    <p:sldId id="262" r:id="rId7"/>
    <p:sldId id="261" r:id="rId8"/>
    <p:sldId id="277" r:id="rId9"/>
    <p:sldId id="257" r:id="rId10"/>
    <p:sldId id="270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0" r:id="rId19"/>
    <p:sldId id="278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96" autoAdjust="0"/>
    <p:restoredTop sz="94660"/>
  </p:normalViewPr>
  <p:slideViewPr>
    <p:cSldViewPr>
      <p:cViewPr>
        <p:scale>
          <a:sx n="94" d="100"/>
          <a:sy n="94" d="100"/>
        </p:scale>
        <p:origin x="-129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F13EDB-8CF1-498E-83DA-67A204BF75D8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20D0F8-214E-46E5-9070-68EEA5B0243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7568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4EF12C4-0D8A-4579-B9D1-BE3A394FF765}" type="datetimeFigureOut">
              <a:rPr lang="ru-RU" smtClean="0"/>
              <a:pPr/>
              <a:t>18.10.2018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AE87858-F32D-4EA6-A9F4-A6887919E3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g"/><Relationship Id="rId7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g"/><Relationship Id="rId4" Type="http://schemas.openxmlformats.org/officeDocument/2006/relationships/image" Target="../media/image14.jpeg"/><Relationship Id="rId9" Type="http://schemas.openxmlformats.org/officeDocument/2006/relationships/image" Target="../media/image19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D9hY30aD_ZM" TargetMode="External"/><Relationship Id="rId3" Type="http://schemas.openxmlformats.org/officeDocument/2006/relationships/hyperlink" Target="https://www.youtube.com/watch?v=0ZH-_3IOLI8" TargetMode="External"/><Relationship Id="rId7" Type="http://schemas.openxmlformats.org/officeDocument/2006/relationships/hyperlink" Target="https://www.youtube.com/watch?v=VmJThCZe3Cg" TargetMode="External"/><Relationship Id="rId2" Type="http://schemas.openxmlformats.org/officeDocument/2006/relationships/hyperlink" Target="https://www.youtube.com/watch?v=Pxo2gcm1q18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zfNg7I3eanM" TargetMode="External"/><Relationship Id="rId5" Type="http://schemas.openxmlformats.org/officeDocument/2006/relationships/hyperlink" Target="https://www.youtube.com/watch?v=t79dlvf0ZOs-" TargetMode="External"/><Relationship Id="rId4" Type="http://schemas.openxmlformats.org/officeDocument/2006/relationships/hyperlink" Target="https://www.youtube.com/watch?v=09mhYi9k9u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17"/>
            <a:ext cx="9144000" cy="6865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19110">
            <a:off x="5361256" y="579868"/>
            <a:ext cx="3289311" cy="4526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5209785"/>
            <a:ext cx="8026152" cy="1027527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</a:rPr>
              <a:t> </a:t>
            </a:r>
            <a:r>
              <a:rPr lang="ru-RU" sz="4000" b="1" dirty="0" smtClean="0">
                <a:solidFill>
                  <a:schemeClr val="bg1"/>
                </a:solidFill>
              </a:rPr>
              <a:t>Народн</a:t>
            </a:r>
            <a:r>
              <a:rPr lang="ru-RU" sz="4000" b="1" dirty="0" smtClean="0">
                <a:solidFill>
                  <a:schemeClr val="bg1"/>
                </a:solidFill>
              </a:rPr>
              <a:t>ый</a:t>
            </a:r>
            <a:r>
              <a:rPr lang="ru-RU" sz="4000" b="1" dirty="0" smtClean="0">
                <a:solidFill>
                  <a:schemeClr val="bg1"/>
                </a:solidFill>
              </a:rPr>
              <a:t> поэт Башкортостана </a:t>
            </a:r>
            <a:r>
              <a:rPr lang="ru-RU" sz="4000" b="1" dirty="0" err="1" smtClean="0">
                <a:solidFill>
                  <a:schemeClr val="bg1"/>
                </a:solidFill>
              </a:rPr>
              <a:t>Мустай</a:t>
            </a:r>
            <a:r>
              <a:rPr lang="ru-RU" sz="4000" b="1" dirty="0" smtClean="0">
                <a:solidFill>
                  <a:schemeClr val="bg1"/>
                </a:solidFill>
              </a:rPr>
              <a:t> Карим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/>
          <a:srcRect t="5367" r="3486" b="3741"/>
          <a:stretch>
            <a:fillRect/>
          </a:stretch>
        </p:blipFill>
        <p:spPr bwMode="auto">
          <a:xfrm rot="21011969">
            <a:off x="326678" y="830622"/>
            <a:ext cx="4503876" cy="4025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 rot="20997978">
            <a:off x="469724" y="4849750"/>
            <a:ext cx="2876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М. Карим с женой </a:t>
            </a:r>
            <a:r>
              <a:rPr lang="ru-RU" dirty="0" err="1" smtClean="0"/>
              <a:t>Раузой</a:t>
            </a:r>
            <a:r>
              <a:rPr lang="ru-RU" dirty="0" smtClean="0"/>
              <a:t>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124744"/>
            <a:ext cx="8686800" cy="5472608"/>
          </a:xfrm>
        </p:spPr>
        <p:txBody>
          <a:bodyPr>
            <a:normAutofit/>
          </a:bodyPr>
          <a:lstStyle/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38923"/>
            <a:ext cx="8712968" cy="65262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132856"/>
            <a:ext cx="6984776" cy="4536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1"/>
                </a:solidFill>
              </a:rPr>
              <a:t>    </a:t>
            </a:r>
          </a:p>
          <a:p>
            <a:pPr>
              <a:buNone/>
            </a:pPr>
            <a:endParaRPr lang="ru-RU" sz="1900" b="1" dirty="0">
              <a:solidFill>
                <a:schemeClr val="tx1"/>
              </a:solidFill>
            </a:endParaRPr>
          </a:p>
          <a:p>
            <a:pPr>
              <a:buNone/>
            </a:pPr>
            <a:endParaRPr lang="ru-RU" sz="1900" b="1" dirty="0" smtClean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 smtClean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 smtClean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 smtClean="0">
              <a:solidFill>
                <a:schemeClr val="tx1"/>
              </a:solidFill>
            </a:endParaRPr>
          </a:p>
          <a:p>
            <a:pPr indent="342900">
              <a:buNone/>
            </a:pPr>
            <a:endParaRPr lang="ru-RU" sz="1900" b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indent="342900"/>
            <a:r>
              <a:rPr lang="ru-RU" sz="1600" b="1" dirty="0">
                <a:solidFill>
                  <a:schemeClr val="tx1"/>
                </a:solidFill>
              </a:rPr>
              <a:t>Родился 20 октября 1919 </a:t>
            </a:r>
            <a:r>
              <a:rPr lang="ru-RU" sz="1600" dirty="0">
                <a:solidFill>
                  <a:schemeClr val="tx1"/>
                </a:solidFill>
              </a:rPr>
              <a:t>года в деревне </a:t>
            </a:r>
            <a:r>
              <a:rPr lang="ru-RU" sz="1600" dirty="0" err="1">
                <a:solidFill>
                  <a:schemeClr val="tx1"/>
                </a:solidFill>
              </a:rPr>
              <a:t>Кляшево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Чишминского</a:t>
            </a:r>
            <a:r>
              <a:rPr lang="ru-RU" sz="1600" dirty="0">
                <a:solidFill>
                  <a:schemeClr val="tx1"/>
                </a:solidFill>
              </a:rPr>
              <a:t> района республики Башкортостан в крестьянской семье.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   В 1941 году </a:t>
            </a:r>
            <a:r>
              <a:rPr lang="ru-RU" sz="1600" dirty="0">
                <a:solidFill>
                  <a:srgbClr val="C00000"/>
                </a:solidFill>
              </a:rPr>
              <a:t>окончил Башкирский государственный педагогический институт имени К. А. Тимирязева</a:t>
            </a:r>
            <a:r>
              <a:rPr lang="ru-RU" sz="1600" dirty="0">
                <a:solidFill>
                  <a:schemeClr val="tx1"/>
                </a:solidFill>
              </a:rPr>
              <a:t>, факультет языка и литературы. 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924944"/>
            <a:ext cx="4558000" cy="3418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86000" y="24133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342900">
              <a:buNone/>
            </a:pPr>
            <a:r>
              <a:rPr lang="ru-RU" b="1" dirty="0" err="1" smtClean="0"/>
              <a:t>Мустай</a:t>
            </a:r>
            <a:r>
              <a:rPr lang="ru-RU" b="1" dirty="0" smtClean="0"/>
              <a:t> </a:t>
            </a:r>
            <a:r>
              <a:rPr lang="ru-RU" b="1" dirty="0" err="1" smtClean="0"/>
              <a:t>Каримой</a:t>
            </a:r>
            <a:r>
              <a:rPr lang="ru-RU" b="1" dirty="0" smtClean="0"/>
              <a:t> со своей мамой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80728"/>
            <a:ext cx="3773487" cy="5254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«...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ухожу, товарищи, на фронт.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стариков текла спокойно старость,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 нашим девушкам краса осталась.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наш Урал всегда стоял могучий,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над Белой не сгущались тучи.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Товарищи, я ухожу на фронт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ту весну, что навсегда настанет,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светлый сад, который краше станет,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маленького сына моего</a:t>
            </a:r>
          </a:p>
          <a:p>
            <a:pPr marL="0" indent="0">
              <a:buNone/>
            </a:pP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Родины любимой торжество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764704"/>
            <a:ext cx="3987552" cy="432048"/>
          </a:xfrm>
        </p:spPr>
        <p:txBody>
          <a:bodyPr>
            <a:normAutofit fontScale="90000"/>
          </a:bodyPr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2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Карим. Фото 6 мая 1942 г. </a:t>
            </a:r>
            <a:br>
              <a:rPr lang="ru-RU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24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048" y="1340768"/>
            <a:ext cx="6700085" cy="3700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 - сотрудник фронтовой газеты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«Советский воин». Фото 1945 г. 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013176"/>
            <a:ext cx="763284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окончания института призван в ряды Красной Армии и был направлен в Муромское училище связи. В мае 1942 года в звании младшего лейтенанта направлен в 17-ю мотострелковую бригаду начальником связи артдивизиона. В августе 1942 года тяжело ранен, около полугода находился в госпиталях. После выздоровления вернулся на передовую в качестве корреспондента фронтовых газет.</a:t>
            </a:r>
          </a:p>
        </p:txBody>
      </p:sp>
    </p:spTree>
    <p:extLst>
      <p:ext uri="{BB962C8B-B14F-4D97-AF65-F5344CB8AC3E}">
        <p14:creationId xmlns:p14="http://schemas.microsoft.com/office/powerpoint/2010/main" val="348612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46887" y="1340768"/>
            <a:ext cx="3576482" cy="475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3" y="2132857"/>
            <a:ext cx="8265240" cy="399330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Карим начал писать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середине</a:t>
            </a: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30-х годов.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1938 году вышла в свет его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книга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стихов «Отряд тронулся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1941 году — вторая «Весенние голоса».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 пор им было опубликовано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 поэтических и прозаических сборников, 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свыше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драматических произведений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959" y="1253147"/>
            <a:ext cx="946773" cy="13022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35" y="447701"/>
            <a:ext cx="943165" cy="14538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135" y="2966820"/>
            <a:ext cx="1000323" cy="13206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569913"/>
            <a:ext cx="7756525" cy="10541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   Наиболее </a:t>
            </a:r>
            <a:r>
              <a:rPr lang="ru-RU" dirty="0" smtClean="0"/>
              <a:t>известные </a:t>
            </a:r>
            <a:r>
              <a:rPr lang="ru-RU" dirty="0" smtClean="0"/>
              <a:t>     произведения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203450" y="1546225"/>
            <a:ext cx="6940550" cy="45386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000" b="1" dirty="0" smtClean="0"/>
              <a:t>сборники стихов и поэм </a:t>
            </a:r>
            <a:r>
              <a:rPr lang="ru-RU" sz="2000" dirty="0" smtClean="0"/>
              <a:t>«Черные воды», «Возвращение», «Европа-Азия», «Времена»,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b="1" dirty="0" smtClean="0"/>
              <a:t>пьесы</a:t>
            </a:r>
            <a:r>
              <a:rPr lang="ru-RU" sz="2000" dirty="0" smtClean="0"/>
              <a:t> «Страна </a:t>
            </a:r>
            <a:r>
              <a:rPr lang="ru-RU" sz="2000" dirty="0" err="1" smtClean="0"/>
              <a:t>Айгуль</a:t>
            </a:r>
            <a:r>
              <a:rPr lang="ru-RU" sz="2000" dirty="0" smtClean="0"/>
              <a:t>», «Похищение девушки», «В ночь лунного затмения», «Салават. Семь сновидений сквозь явь», «Не бросай огонь, Прометей!»,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b="1" dirty="0" smtClean="0"/>
              <a:t>повести</a:t>
            </a:r>
            <a:r>
              <a:rPr lang="ru-RU" sz="2000" dirty="0" smtClean="0"/>
              <a:t> «Радость нашего дома», «Таганок», «Помилование», «Долгое-долгое детство», «Деревенские адвокаты» (журнал «Дружба народов», 1988, № 8). 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sz="2000" b="1" dirty="0" smtClean="0">
                <a:solidFill>
                  <a:srgbClr val="C00000"/>
                </a:solidFill>
              </a:rPr>
              <a:t>Произведения </a:t>
            </a:r>
            <a:r>
              <a:rPr lang="ru-RU" sz="2000" b="1" dirty="0" err="1" smtClean="0">
                <a:solidFill>
                  <a:srgbClr val="C00000"/>
                </a:solidFill>
              </a:rPr>
              <a:t>Мустая</a:t>
            </a:r>
            <a:r>
              <a:rPr lang="ru-RU" sz="2000" b="1" dirty="0" smtClean="0">
                <a:solidFill>
                  <a:srgbClr val="C00000"/>
                </a:solidFill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</a:rPr>
              <a:t>Карима</a:t>
            </a:r>
            <a:r>
              <a:rPr lang="ru-RU" sz="2000" b="1" dirty="0" smtClean="0">
                <a:solidFill>
                  <a:srgbClr val="C00000"/>
                </a:solidFill>
              </a:rPr>
              <a:t> переведены на десятки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языков России и мира. Повесть «Долгое-долгое детство» была</a:t>
            </a:r>
          </a:p>
          <a:p>
            <a:pPr algn="ctr">
              <a:buNone/>
            </a:pPr>
            <a:r>
              <a:rPr lang="ru-RU" sz="2000" b="1" dirty="0" err="1" smtClean="0">
                <a:solidFill>
                  <a:srgbClr val="C00000"/>
                </a:solidFill>
              </a:rPr>
              <a:t>экранизована</a:t>
            </a:r>
            <a:r>
              <a:rPr lang="ru-RU" sz="2000" b="1" dirty="0" smtClean="0">
                <a:solidFill>
                  <a:srgbClr val="C00000"/>
                </a:solidFill>
              </a:rPr>
              <a:t> в 2004 году режиссёром-постановщиком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C00000"/>
                </a:solidFill>
              </a:rPr>
              <a:t>Булатом Юсуповым.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924" y="4077072"/>
            <a:ext cx="760377" cy="120519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5" y="2295800"/>
            <a:ext cx="993913" cy="15902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7464"/>
            <a:ext cx="1495425" cy="1495425"/>
          </a:xfrm>
          <a:prstGeom prst="rect">
            <a:avLst/>
          </a:prstGeom>
          <a:scene3d>
            <a:camera prst="orthographicFront">
              <a:rot lat="0" lon="300000" rev="0"/>
            </a:camera>
            <a:lightRig rig="threePt" dir="t"/>
          </a:scene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5282" y="5018376"/>
            <a:ext cx="813816" cy="10668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5597685"/>
            <a:ext cx="803758" cy="124984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669036"/>
            <a:ext cx="1036811" cy="138419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6" t="13367" r="41556" b="-936"/>
          <a:stretch/>
        </p:blipFill>
        <p:spPr>
          <a:xfrm>
            <a:off x="7902728" y="249922"/>
            <a:ext cx="1041842" cy="13345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276872"/>
            <a:ext cx="5232350" cy="396044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3" y="1844825"/>
            <a:ext cx="8265240" cy="428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</a:p>
          <a:p>
            <a:pPr marL="0" indent="0">
              <a:buNone/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ПАМЯТИ РАУЗЫ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Она была крохотным мотыльком,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Украсила жизнью жизнь.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там она не будет серой тенью,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душа  тот мир преобразит.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2003, 22 июль.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 со своей супругой </a:t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Розой </a:t>
            </a:r>
            <a:r>
              <a:rPr lang="ru-RU" sz="1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Суфьяновной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1946 г.</a:t>
            </a:r>
            <a:endParaRPr lang="ru-RU" sz="13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855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87496" y="0"/>
            <a:ext cx="1005015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107504" y="1052736"/>
            <a:ext cx="8337249" cy="50734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Альфие</a:t>
            </a:r>
            <a:r>
              <a:rPr lang="ru-RU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сам себе уже  не нужен,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 такой приняли ход.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Куда дорога приведет -</a:t>
            </a:r>
            <a:b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Спроси того, кто с нею дружен</a:t>
            </a: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сам себе теперь не нужен.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может, дочери моей,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Опоре долгих, долгих дней,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мной прошедшей зной и стужу</a:t>
            </a: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сам себе уже не нужен.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слава множит мне печаль.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Моим сородичам, друзьям,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Быть может, им  еще я нужен</a:t>
            </a: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сам себе уже не нужен,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Хотя бы нужен был другим.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…Сказал бы кто-то меж людьми: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Как человек мне этот нужен</a:t>
            </a: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>
              <a:buNone/>
            </a:pPr>
            <a:r>
              <a: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2000</a:t>
            </a:r>
          </a:p>
          <a:p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57200"/>
            <a:ext cx="8812088" cy="955576"/>
          </a:xfrm>
        </p:spPr>
        <p:txBody>
          <a:bodyPr>
            <a:normAutofit/>
          </a:bodyPr>
          <a:lstStyle/>
          <a:p>
            <a:pPr algn="r"/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Дочь </a:t>
            </a:r>
            <a:r>
              <a:rPr lang="ru-RU" sz="16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Альфия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сын </a:t>
            </a:r>
            <a:r>
              <a:rPr lang="ru-RU" sz="16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Ильгиз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Супруга Роза и внук </a:t>
            </a:r>
            <a:r>
              <a:rPr lang="ru-RU" sz="1600" b="1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Тимербулат</a:t>
            </a:r>
            <a:r>
              <a:rPr lang="ru-RU" sz="16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(1999)</a:t>
            </a:r>
            <a:endParaRPr lang="ru-RU" sz="16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230" y="1196752"/>
            <a:ext cx="5889002" cy="53820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44824"/>
            <a:ext cx="4248472" cy="48245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 песню мать мне пела,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руках меня качая.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 песню мать мне пела,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путь-дорогу провожая.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Мать мне пела эту песню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 давно расстались с нею...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чем дальше голос милый,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 звучит он все слышнее: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"Пламя вырастет из искры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Знают люди.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коль искра улетает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Пепел будет.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капля ляжет к капле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море.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ж капля одинока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Сгинет вскоре.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Пролагают вместе люди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44008" y="1484784"/>
            <a:ext cx="417646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Путь широкий.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След травою зарастает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Одинокий.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Коль в полях цветы пестреют -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Хвалят люди.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один цветок на тропке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Смятым будет.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Помни: слава - не находка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дороге.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ветру один погаснешь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 подмоги.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Каплей будешь только в море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 живою...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Пусть твой след не зарастет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Глухой травою!"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 песню мать мне пела,  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руках меня качая,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Эту песню мать мне пела, </a:t>
            </a:r>
            <a:b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путь-дорогу провожая...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32"/>
            <a:ext cx="9108505" cy="6309588"/>
          </a:xfrm>
        </p:spPr>
      </p:pic>
    </p:spTree>
    <p:extLst>
      <p:ext uri="{BB962C8B-B14F-4D97-AF65-F5344CB8AC3E}">
        <p14:creationId xmlns:p14="http://schemas.microsoft.com/office/powerpoint/2010/main" val="2000732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1556792"/>
            <a:ext cx="4347592" cy="4523333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ru-RU" sz="3600" b="1" i="1" dirty="0">
                <a:solidFill>
                  <a:schemeClr val="bg2">
                    <a:lumMod val="50000"/>
                  </a:schemeClr>
                </a:solidFill>
              </a:rPr>
              <a:t>О берёзовом листе</a:t>
            </a:r>
          </a:p>
          <a:p>
            <a:pPr marL="0" indent="0">
              <a:buNone/>
            </a:pPr>
            <a:endParaRPr lang="ru-RU" sz="1400" i="1" dirty="0" smtClean="0"/>
          </a:p>
          <a:p>
            <a:pPr marL="0" indent="0">
              <a:buNone/>
            </a:pPr>
            <a:r>
              <a:rPr lang="ru-RU" sz="1400" i="1" dirty="0" smtClean="0">
                <a:solidFill>
                  <a:schemeClr val="bg2">
                    <a:lumMod val="50000"/>
                  </a:schemeClr>
                </a:solidFill>
              </a:rPr>
              <a:t>Перевод </a:t>
            </a:r>
            <a:r>
              <a:rPr lang="ru-RU" sz="1400" i="1" dirty="0">
                <a:solidFill>
                  <a:schemeClr val="bg2">
                    <a:lumMod val="50000"/>
                  </a:schemeClr>
                </a:solidFill>
              </a:rPr>
              <a:t>М. Светлова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</a:rPr>
              <a:t> </a:t>
            </a:r>
            <a:br>
              <a:rPr lang="ru-RU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Взгляни на глобус: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Вот он - шар земной,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На нём Башкирия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С берёзовый листок величиной.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Всего лишь </a:t>
            </a:r>
            <a:r>
              <a:rPr lang="ru-RU" sz="3100" b="1" i="1" dirty="0" err="1">
                <a:solidFill>
                  <a:schemeClr val="bg2">
                    <a:lumMod val="50000"/>
                  </a:schemeClr>
                </a:solidFill>
              </a:rPr>
              <a:t>навсего</a:t>
            </a: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Не больше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Обыкновенного листка,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Берёза же - великая Россия -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  <a:t>Так зелена, так высока!</a:t>
            </a:r>
            <a:br>
              <a:rPr lang="ru-RU" sz="3100" b="1" i="1" dirty="0">
                <a:solidFill>
                  <a:schemeClr val="bg2">
                    <a:lumMod val="50000"/>
                  </a:schemeClr>
                </a:solidFill>
              </a:rPr>
            </a:br>
            <a:endParaRPr lang="ru-RU" sz="31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705" y="620688"/>
            <a:ext cx="4003749" cy="5585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50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04864"/>
            <a:ext cx="3524253" cy="4205609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8024" y="1484784"/>
            <a:ext cx="4203576" cy="4595341"/>
          </a:xfrm>
        </p:spPr>
        <p:txBody>
          <a:bodyPr>
            <a:normAutofit lnSpcReduction="10000"/>
          </a:bodyPr>
          <a:lstStyle/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365760" algn="just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поэт Башкирии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 за выдающиеся заслуги перед Родиной удостоен Ленинской и Государственной премий, звания Героя Социалистического Труда, он стал гордостью нашей национальной культуры. Его творчество смело донесёт будущим поколениям радости и тревоги нашего времени, голос нашей земли, нашего народа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indent="457200" algn="just"/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Есть таланты, выросшие из народа. Одни шагают рядом с ним. Другие же - вместе с ним, в первых его рядах. </a:t>
            </a:r>
            <a:r>
              <a:rPr lang="ru-RU" sz="20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Карим жил и живёт одной </a:t>
            </a:r>
            <a:r>
              <a:rPr lang="ru-RU" sz="2000" b="1" dirty="0" err="1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судьбою</a:t>
            </a:r>
            <a: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 своим народом, растёт с ним, творит в единстве с ним. Его творческий путь отражает новые ступени в эстетическом развитии народа.</a:t>
            </a:r>
            <a:br>
              <a:rPr lang="ru-RU" sz="2000" b="1" dirty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077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341784" y="260648"/>
            <a:ext cx="8604448" cy="1800944"/>
          </a:xfrm>
        </p:spPr>
        <p:txBody>
          <a:bodyPr/>
          <a:lstStyle/>
          <a:p>
            <a:pPr indent="457200"/>
            <a:r>
              <a:rPr lang="ru-RU" sz="1600" dirty="0"/>
              <a:t>Награждение </a:t>
            </a:r>
            <a:r>
              <a:rPr lang="ru-RU" sz="1600" dirty="0" err="1"/>
              <a:t>Мустая</a:t>
            </a:r>
            <a:r>
              <a:rPr lang="ru-RU" sz="1600" dirty="0"/>
              <a:t> </a:t>
            </a:r>
            <a:r>
              <a:rPr lang="ru-RU" sz="1600" dirty="0" err="1"/>
              <a:t>Карима</a:t>
            </a:r>
            <a:r>
              <a:rPr lang="ru-RU" sz="1600" dirty="0"/>
              <a:t> «Орденом Салавата </a:t>
            </a:r>
            <a:r>
              <a:rPr lang="ru-RU" sz="1600" dirty="0" err="1"/>
              <a:t>Юлаева</a:t>
            </a:r>
            <a:r>
              <a:rPr lang="ru-RU" sz="1600" dirty="0"/>
              <a:t>". Эту престижную награду Мустафе </a:t>
            </a:r>
            <a:r>
              <a:rPr lang="ru-RU" sz="1600" dirty="0" err="1"/>
              <a:t>Сафичу</a:t>
            </a:r>
            <a:r>
              <a:rPr lang="ru-RU" sz="1600" dirty="0"/>
              <a:t> присвоили за "большие заслуги в развитии литературы и искусства". А </a:t>
            </a:r>
            <a:r>
              <a:rPr lang="ru-RU" sz="1600" dirty="0" err="1"/>
              <a:t>Мустай</a:t>
            </a:r>
            <a:r>
              <a:rPr lang="ru-RU" sz="1600" dirty="0"/>
              <a:t> Карим признался, что этот орден по-особому ему дорог. "Салават </a:t>
            </a:r>
            <a:r>
              <a:rPr lang="ru-RU" sz="1600" dirty="0" err="1"/>
              <a:t>Юлаев</a:t>
            </a:r>
            <a:r>
              <a:rPr lang="ru-RU" sz="1600" dirty="0"/>
              <a:t> был и остается для меня самым любимым и главным героем. В нем вся история башкирского народа, сущность, дух нации. И я очень дорожу этим". На вопрос о том, не родились ли у него в эти минуты новые поэтические строки, всегда находчивый </a:t>
            </a:r>
            <a:r>
              <a:rPr lang="ru-RU" sz="1600" dirty="0" err="1"/>
              <a:t>Мустай</a:t>
            </a:r>
            <a:r>
              <a:rPr lang="ru-RU" sz="1600" dirty="0"/>
              <a:t> Карим и здесь остроумно ответил: 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b="1" dirty="0" smtClean="0"/>
              <a:t>"</a:t>
            </a:r>
            <a:r>
              <a:rPr lang="ru-RU" sz="1600" b="1" dirty="0"/>
              <a:t>Сегодня, дорогие друзья, я сам родился".</a:t>
            </a:r>
            <a:br>
              <a:rPr lang="ru-RU" sz="1600" b="1" dirty="0"/>
            </a:b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996952"/>
            <a:ext cx="4214411" cy="2816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918171"/>
            <a:ext cx="4104456" cy="2743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16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dirty="0"/>
              <a:t>Национальный молодёжный театр Республики Башкортостан имени </a:t>
            </a:r>
            <a:r>
              <a:rPr lang="ru-RU" sz="2000" dirty="0" err="1"/>
              <a:t>Мустая</a:t>
            </a:r>
            <a:r>
              <a:rPr lang="ru-RU" sz="2000" dirty="0"/>
              <a:t> </a:t>
            </a:r>
            <a:r>
              <a:rPr lang="ru-RU" sz="2000" dirty="0" err="1"/>
              <a:t>Карима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089194"/>
            <a:ext cx="6048672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761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8316416" cy="623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519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08" y="2179393"/>
            <a:ext cx="4767771" cy="350732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b="1" i="1" dirty="0" smtClean="0"/>
              <a:t>Памятник </a:t>
            </a:r>
            <a:r>
              <a:rPr lang="ru-RU" sz="4000" b="1" i="1" dirty="0" err="1" smtClean="0"/>
              <a:t>Мустаю</a:t>
            </a:r>
            <a:r>
              <a:rPr lang="ru-RU" sz="4000" b="1" i="1" dirty="0" smtClean="0"/>
              <a:t> </a:t>
            </a:r>
            <a:r>
              <a:rPr lang="ru-RU" sz="4000" b="1" i="1" dirty="0" err="1" smtClean="0"/>
              <a:t>Кариму</a:t>
            </a:r>
            <a:r>
              <a:rPr lang="ru-RU" sz="4000" b="1" i="1" dirty="0" smtClean="0"/>
              <a:t> от народа Башкортостана</a:t>
            </a:r>
            <a:endParaRPr lang="ru-RU" sz="4000" b="1" i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0628" y="3933056"/>
            <a:ext cx="4614104" cy="25922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002514"/>
            <a:ext cx="2915816" cy="194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1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132856"/>
            <a:ext cx="3377117" cy="434107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/>
              <a:t>Народный поэт Башкирии </a:t>
            </a:r>
            <a:r>
              <a:rPr lang="ru-RU" sz="1800" dirty="0" err="1"/>
              <a:t>Мустай</a:t>
            </a:r>
            <a:r>
              <a:rPr lang="ru-RU" sz="1800" dirty="0"/>
              <a:t> Карим скончался после двух инфарктов 21 сентября 2005 года находясь в республиканском кардиологическом диспансере Уфы. Похоронен на Мусульманском кладбище в Уфе.</a:t>
            </a:r>
            <a:br>
              <a:rPr lang="ru-RU" sz="1800" dirty="0"/>
            </a:b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www.youtube.com/watch?v=Pxo2gcm1q18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–самолет имени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Мустая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Карима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https://www.youtube.com/watch?v=0ZH-_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3IOLI8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–фильм «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www.youtube.com/watch?v=09mhYi9k9uY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 «Башкирия»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www.youtube.com/watch?v=t79dlvf0ZOs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-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фильм спектакль «В ночь лунного затмения»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www.youtube.com/watch?v=zfNg7I3eanM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–фильм «Радость нашего дома»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www.youtube.com/watch?v=VmJThCZe3Cg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–фильм «Долгое- долгое детство»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</a:t>
            </a:r>
          </a:p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</a:t>
            </a:r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www.youtube.com/watch?v=D9hY30aD_ZM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Мустай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Карим «Птиц выпускаю»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Полезные ссылки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027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661</TotalTime>
  <Words>678</Words>
  <Application>Microsoft Office PowerPoint</Application>
  <PresentationFormat>Экран (4:3)</PresentationFormat>
  <Paragraphs>89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Твердый переплет</vt:lpstr>
      <vt:lpstr>Презентация PowerPoint</vt:lpstr>
      <vt:lpstr>Презентация PowerPoint</vt:lpstr>
      <vt:lpstr>Родился 20 октября 1919 года в деревне Кляшево Чишминского района республики Башкортостан в крестьянской семье.     В 1941 году окончил Башкирский государственный педагогический институт имени К. А. Тимирязева, факультет языка и литературы. </vt:lpstr>
      <vt:lpstr>  Мустай Карим. Фото 6 мая 1942 г.  </vt:lpstr>
      <vt:lpstr>Мустай Карим - сотрудник фронтовой газеты «Советский воин». Фото 1945 г.  </vt:lpstr>
      <vt:lpstr>Презентация PowerPoint</vt:lpstr>
      <vt:lpstr>    Наиболее известные      произведения: </vt:lpstr>
      <vt:lpstr>Мустай карим со своей супругой  Розой Суфьяновной 1946 г.</vt:lpstr>
      <vt:lpstr>Дочь Альфия, сын Ильгиз, Супруга Роза и внук Тимербулат (1999)</vt:lpstr>
      <vt:lpstr>Презентация PowerPoint</vt:lpstr>
      <vt:lpstr>Презентация PowerPoint</vt:lpstr>
      <vt:lpstr>Презентация PowerPoint</vt:lpstr>
      <vt:lpstr>Есть таланты, выросшие из народа. Одни шагают рядом с ним. Другие же - вместе с ним, в первых его рядах. Мустай Карим жил и живёт одной судьбою со своим народом, растёт с ним, творит в единстве с ним. Его творческий путь отражает новые ступени в эстетическом развитии народа. </vt:lpstr>
      <vt:lpstr>Награждение Мустая Карима «Орденом Салавата Юлаева". Эту престижную награду Мустафе Сафичу присвоили за "большие заслуги в развитии литературы и искусства". А Мустай Карим признался, что этот орден по-особому ему дорог. "Салават Юлаев был и остается для меня самым любимым и главным героем. В нем вся история башкирского народа, сущность, дух нации. И я очень дорожу этим". На вопрос о том, не родились ли у него в эти минуты новые поэтические строки, всегда находчивый Мустай Карим и здесь остроумно ответил:  "Сегодня, дорогие друзья, я сам родился". </vt:lpstr>
      <vt:lpstr>Национальный молодёжный театр Республики Башкортостан имени Мустая Карима</vt:lpstr>
      <vt:lpstr>Презентация PowerPoint</vt:lpstr>
      <vt:lpstr>Памятник Мустаю Кариму от народа Башкортостана</vt:lpstr>
      <vt:lpstr>Народный поэт Башкирии Мустай Карим скончался после двух инфарктов 21 сентября 2005 года находясь в республиканском кардиологическом диспансере Уфы. Похоронен на Мусульманском кладбище в Уфе. </vt:lpstr>
      <vt:lpstr>Полезные ссылки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Наталья</dc:creator>
  <cp:lastModifiedBy>Каразбаева Альбина Мидхатовна</cp:lastModifiedBy>
  <cp:revision>29</cp:revision>
  <dcterms:created xsi:type="dcterms:W3CDTF">2014-07-11T05:02:37Z</dcterms:created>
  <dcterms:modified xsi:type="dcterms:W3CDTF">2018-10-18T06:47:07Z</dcterms:modified>
</cp:coreProperties>
</file>